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9"/>
  </p:notesMasterIdLst>
  <p:sldIdLst>
    <p:sldId id="256" r:id="rId2"/>
    <p:sldId id="258" r:id="rId3"/>
    <p:sldId id="261" r:id="rId4"/>
    <p:sldId id="274" r:id="rId5"/>
    <p:sldId id="262" r:id="rId6"/>
    <p:sldId id="275" r:id="rId7"/>
    <p:sldId id="263" r:id="rId8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53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1FF87F-9ED9-43BA-927F-37677B887937}" type="datetimeFigureOut">
              <a:rPr lang="es-CO" smtClean="0"/>
              <a:t>08/06/2017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995CBF-7994-45C7-BBE0-E06FE66A5FE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031501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08/06/2017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34961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08/06/2017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95970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08/06/2017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10427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08/06/2017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041871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08/06/2017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266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08/06/2017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790634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08/06/2017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356113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08/06/2017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91248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08/06/2017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5545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08/06/2017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79136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08/06/2017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04895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08/06/2017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89996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08/06/2017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78093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08/06/2017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05648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08/06/2017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7289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DFA9D-40E7-49CC-9571-4580777E2CE8}" type="datetimeFigureOut">
              <a:rPr lang="es-CO" smtClean="0"/>
              <a:t>08/06/2017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93961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DFA9D-40E7-49CC-9571-4580777E2CE8}" type="datetimeFigureOut">
              <a:rPr lang="es-CO" smtClean="0"/>
              <a:t>08/06/2017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2343838-63E3-4AA0-AE71-07F76F0DBBB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0102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4QdDBJZ5Lk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136812" y="739587"/>
            <a:ext cx="115873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 smtClean="0">
                <a:latin typeface="Algerian" panose="04020705040A02060702" pitchFamily="82" charset="0"/>
              </a:rPr>
              <a:t>La gerencia</a:t>
            </a:r>
            <a:endParaRPr lang="es-CO" sz="4000" b="1" dirty="0">
              <a:latin typeface="Algerian" panose="04020705040A02060702" pitchFamily="82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96294" y="2295873"/>
            <a:ext cx="10646325" cy="2785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Es un cargo que ocupa el director de una empresa, el cual representa a la sociedad frente a terceros y coordina todos los recursos mediante la planeación, organización, dirección y el control para alcanzar los objetivos.</a:t>
            </a:r>
          </a:p>
          <a:p>
            <a:pPr algn="just"/>
            <a:endParaRPr lang="es-CO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El gerente tiene que desempeñar varios cargos a la vez tales como administrador, supervisor, </a:t>
            </a:r>
            <a:r>
              <a:rPr lang="es-CO" sz="2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delegador</a:t>
            </a:r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, entre otros</a:t>
            </a:r>
            <a:endParaRPr lang="es-CO" sz="2500" dirty="0"/>
          </a:p>
        </p:txBody>
      </p:sp>
    </p:spTree>
    <p:extLst>
      <p:ext uri="{BB962C8B-B14F-4D97-AF65-F5344CB8AC3E}">
        <p14:creationId xmlns:p14="http://schemas.microsoft.com/office/powerpoint/2010/main" val="211484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0" y="577454"/>
            <a:ext cx="11797259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El trabajo gerencial</a:t>
            </a:r>
          </a:p>
          <a:p>
            <a:pPr algn="just"/>
            <a:endParaRPr lang="es-CO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AutoNum type="arabicPeriod"/>
            </a:pPr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Normativa: Especifica lo que espera que haga el gerente y se vincula a la administración señalada por Fayol tales como la planeación, organización, dirección y el control.</a:t>
            </a:r>
          </a:p>
          <a:p>
            <a:pPr marL="457200" indent="-457200" algn="just">
              <a:buAutoNum type="arabicPeriod"/>
            </a:pPr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Descriptivo: </a:t>
            </a:r>
          </a:p>
          <a:p>
            <a:pPr marL="914400" lvl="1" indent="-457200" algn="just">
              <a:buAutoNum type="arabicPeriod"/>
            </a:pPr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Personales: Distribuir su tiempo y manejar los asuntos</a:t>
            </a:r>
          </a:p>
          <a:p>
            <a:pPr marL="914400" lvl="1" indent="-457200" algn="just">
              <a:buAutoNum type="arabicPeriod"/>
            </a:pPr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Interacción: Negociador y tomador de decisiones</a:t>
            </a:r>
          </a:p>
          <a:p>
            <a:pPr marL="914400" lvl="1" indent="-457200" algn="just">
              <a:buAutoNum type="arabicPeriod"/>
            </a:pPr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Actividades administrativas: Evalúa políticas y administra el presupuesto</a:t>
            </a:r>
          </a:p>
          <a:p>
            <a:pPr marL="914400" lvl="1" indent="-457200" algn="just">
              <a:buAutoNum type="arabicPeriod"/>
            </a:pPr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Técnicas: Usa herramientas y utiliza habilidades para la solución de problemas</a:t>
            </a:r>
          </a:p>
          <a:p>
            <a:pPr lvl="1" algn="just"/>
            <a:endParaRPr lang="es-CO" sz="2500" dirty="0"/>
          </a:p>
          <a:p>
            <a:pPr lvl="1" algn="just"/>
            <a:endParaRPr lang="es-CO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endParaRPr lang="es-CO"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5074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18911" y="443470"/>
            <a:ext cx="10676614" cy="61401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La gerencia y las funciones de la empresa</a:t>
            </a:r>
          </a:p>
          <a:p>
            <a:pPr lvl="1" algn="just"/>
            <a:endParaRPr lang="es-CO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es-CO" sz="25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Gerencia estratégica</a:t>
            </a:r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: Son todas las acciones que se deben hacer para detectar las debilidades, fortalezas, debilidades y amenazas que se tienen con el fin de establecer metas, diseñar políticas y asignar recursos.</a:t>
            </a:r>
          </a:p>
          <a:p>
            <a:pPr lvl="1" algn="just"/>
            <a:endParaRPr lang="es-CO" sz="2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es-CO" sz="25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Gerencia de producción</a:t>
            </a:r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: Se refiere al conocimiento, habilidad y destrezas para producir excelente bienes y servicios para satisfacer las necesidades del cliente, analizando el recurso humano disponible de tal manera que el rendimiento sea efectivo de cada uno.</a:t>
            </a:r>
          </a:p>
          <a:p>
            <a:pPr lvl="1" algn="just"/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Por lo tanto debe velar por todo el proceso de entrada, proceso, salida y retroalimentación.</a:t>
            </a:r>
          </a:p>
          <a:p>
            <a:pPr lvl="1" algn="just"/>
            <a:endParaRPr lang="es-CO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-457200" algn="just">
              <a:buAutoNum type="arabicPeriod"/>
            </a:pPr>
            <a:endParaRPr lang="es-CO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053452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706089" y="575275"/>
            <a:ext cx="10676614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endParaRPr lang="es-CO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es-CO" sz="25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Gerencia Marketing</a:t>
            </a:r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: Busca crear satisfacción a los clientes, proporcionarles valor, retenerlos, encontrar nuevos mercados, entre otros.</a:t>
            </a:r>
          </a:p>
          <a:p>
            <a:pPr lvl="1" algn="just"/>
            <a:endParaRPr lang="es-CO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es-CO" sz="25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Gerencia del Talento humano</a:t>
            </a:r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: Proporcionar el mejor talente humano, realiza el proceso de reclutamiento, selección y capacitación , delega responsabilidades y se preocupa por el desarrollo del personal.</a:t>
            </a:r>
          </a:p>
          <a:p>
            <a:pPr lvl="1" algn="just"/>
            <a:endParaRPr lang="es-CO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es-CO" sz="25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Gerencia financiera:</a:t>
            </a:r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 Encargada de administrar el capital de trabajo dentro del equilibrio del riesgo y la rentabilidad, tener la habilidad para avalar las fuentes de financiación.</a:t>
            </a:r>
          </a:p>
          <a:p>
            <a:pPr lvl="1" algn="just"/>
            <a:r>
              <a:rPr lang="es-CO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Debe estar en capacidad de comunicar, analizar y tomar decisiones con base a información fidedigna ya se interna o externa.</a:t>
            </a:r>
            <a:endParaRPr lang="es-CO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055423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03796" y="591750"/>
            <a:ext cx="85038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SISTEMAS DE INFORMACIÓN</a:t>
            </a:r>
          </a:p>
        </p:txBody>
      </p:sp>
      <p:sp>
        <p:nvSpPr>
          <p:cNvPr id="3" name="Rectángulo 2"/>
          <p:cNvSpPr/>
          <p:nvPr/>
        </p:nvSpPr>
        <p:spPr>
          <a:xfrm>
            <a:off x="478128" y="1227626"/>
            <a:ext cx="995864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rabicPeriod"/>
            </a:pPr>
            <a:r>
              <a:rPr lang="es-CO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Generalidades</a:t>
            </a: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: Dado a que la información es la parte mas importante dentro de las empresas u organizaciones y como representan poder, se deben tener herramientas que permitan mantener dicha información de una manera organizada y segura.</a:t>
            </a:r>
          </a:p>
          <a:p>
            <a:pPr marL="342900" indent="-342900" algn="just">
              <a:buAutoNum type="arabicPeriod"/>
            </a:pPr>
            <a:endParaRPr lang="es-CO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AutoNum type="arabicPeriod"/>
            </a:pPr>
            <a:r>
              <a:rPr lang="es-CO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Evolución y características de los sistemas de información</a:t>
            </a: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: Hoy estamos en la era de la información por lo tanto, es de mucha importancia para las empresas que esta se maneje adecuadamente pues sin ella es complejo tomar decisiones.+</a:t>
            </a:r>
          </a:p>
          <a:p>
            <a:pPr algn="just"/>
            <a:endParaRPr lang="es-CO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      Los nuevos modelos de gestión señalan que el recurso mas valioso que existe, es la</a:t>
            </a:r>
          </a:p>
          <a:p>
            <a:pPr algn="just"/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     información, en contraposición con el capital, cuya relevancia dejo ese primer plano.</a:t>
            </a:r>
          </a:p>
          <a:p>
            <a:pPr algn="just"/>
            <a:endParaRPr lang="es-CO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CO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CO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AutoNum type="arabicPeriod"/>
            </a:pPr>
            <a:endParaRPr lang="es-CO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6458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03796" y="591750"/>
            <a:ext cx="85038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LA TOMA DE DECISIONES</a:t>
            </a:r>
          </a:p>
        </p:txBody>
      </p:sp>
      <p:sp>
        <p:nvSpPr>
          <p:cNvPr id="3" name="Rectángulo 2"/>
          <p:cNvSpPr/>
          <p:nvPr/>
        </p:nvSpPr>
        <p:spPr>
          <a:xfrm>
            <a:off x="478128" y="1227626"/>
            <a:ext cx="995864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Gracias a los avances tecnológicos, hoy la empresas pueden utilizar herramientas que permiten o ayudan a la toma de decisiones de una manera mas inteligentes, precisa, eficaz y eficiente</a:t>
            </a:r>
          </a:p>
          <a:p>
            <a:pPr algn="just"/>
            <a:endParaRPr lang="es-CO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Las decisiones en las organizaciones se deben tomar en conjunto pues de ello depende la continuidad y el mejoramiento continua de la misma, además, se deben evaluar las consecuencias que cada una de las decisiones implican.</a:t>
            </a:r>
          </a:p>
          <a:p>
            <a:pPr algn="just"/>
            <a:endParaRPr lang="es-CO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CO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Si la habilidad para tomar decisiones se aprende, también se puede practicar y mejorar, por lo tanto el método básico es:</a:t>
            </a:r>
          </a:p>
          <a:p>
            <a:pPr marL="342900" indent="-342900" algn="just">
              <a:buAutoNum type="arabicPeriod"/>
            </a:pP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Definir el problema</a:t>
            </a:r>
          </a:p>
          <a:p>
            <a:pPr marL="342900" indent="-342900" algn="just">
              <a:buAutoNum type="arabicPeriod"/>
            </a:pP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Buscar alternativas</a:t>
            </a:r>
          </a:p>
          <a:p>
            <a:pPr marL="342900" indent="-342900" algn="just">
              <a:buAutoNum type="arabicPeriod"/>
            </a:pP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Eliminar paradigmas</a:t>
            </a:r>
          </a:p>
          <a:p>
            <a:pPr marL="342900" indent="-342900" algn="just">
              <a:buAutoNum type="arabicPeriod"/>
            </a:pP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Valorar las consecuencias de cada alternativa</a:t>
            </a:r>
          </a:p>
          <a:p>
            <a:pPr marL="342900" indent="-342900" algn="just">
              <a:buAutoNum type="arabicPeriod"/>
            </a:pP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Por cada alternativa se debe dar una valoración indicando ventajas y desventajas</a:t>
            </a:r>
          </a:p>
          <a:p>
            <a:pPr marL="342900" indent="-342900" algn="just">
              <a:buAutoNum type="arabicPeriod"/>
            </a:pPr>
            <a:endParaRPr lang="es-CO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CO" dirty="0" smtClean="0">
              <a:latin typeface="Arial" panose="020B0604020202020204" pitchFamily="34" charset="0"/>
              <a:cs typeface="Arial" panose="020B0604020202020204" pitchFamily="34" charset="0"/>
              <a:hlinkClick r:id="rId2"/>
            </a:endParaRPr>
          </a:p>
          <a:p>
            <a:pPr algn="just"/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</a:t>
            </a:r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://</a:t>
            </a:r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www.youtube.com/watch?v=4QdDBJZ5Lks</a:t>
            </a:r>
            <a:endParaRPr lang="es-CO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AutoNum type="arabicPeriod"/>
            </a:pPr>
            <a:endParaRPr lang="es-CO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0514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159168" y="715318"/>
            <a:ext cx="31327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Ejercicio</a:t>
            </a: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0696011"/>
              </p:ext>
            </p:extLst>
          </p:nvPr>
        </p:nvGraphicFramePr>
        <p:xfrm>
          <a:off x="837513" y="1667017"/>
          <a:ext cx="8128000" cy="23318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Situación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Posibles definiciones del problema paso (1)</a:t>
                      </a:r>
                      <a:endParaRPr lang="es-C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5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Elegir el regalo que le vas </a:t>
                      </a:r>
                      <a:r>
                        <a:rPr lang="es-ES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lang="es-ES" sz="15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hacer a tu mejor amigo/a por su cumpleaños.</a:t>
                      </a:r>
                      <a:endParaRPr lang="es-CO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 algn="just">
                        <a:lnSpc>
                          <a:spcPts val="113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 panose="020B0604020202020204" pitchFamily="34" charset="0"/>
                        <a:buChar char="•"/>
                        <a:tabLst>
                          <a:tab pos="76200" algn="l"/>
                        </a:tabLst>
                      </a:pPr>
                      <a:r>
                        <a:rPr lang="es-ES" sz="1500" b="0" i="0" u="none" strike="noStrike" spc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Quedar </a:t>
                      </a:r>
                      <a:r>
                        <a:rPr lang="es-ES" sz="15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bien</a:t>
                      </a:r>
                      <a:r>
                        <a:rPr lang="es-ES" sz="1500" b="0" i="0" u="none" strike="noStrike" spc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</a:p>
                    <a:p>
                      <a:pPr marL="285750" lvl="0" indent="-285750" algn="just">
                        <a:lnSpc>
                          <a:spcPts val="113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 panose="020B0604020202020204" pitchFamily="34" charset="0"/>
                        <a:buChar char="•"/>
                        <a:tabLst>
                          <a:tab pos="79375" algn="l"/>
                        </a:tabLst>
                      </a:pPr>
                      <a:r>
                        <a:rPr lang="es-ES" sz="1500" b="0" i="0" u="none" strike="noStrike" spc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Regalarle </a:t>
                      </a:r>
                      <a:r>
                        <a:rPr lang="es-ES" sz="15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algo útil</a:t>
                      </a:r>
                      <a:r>
                        <a:rPr lang="es-ES" sz="1500" b="0" i="0" u="none" strike="noStrike" spc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</a:p>
                    <a:p>
                      <a:pPr marL="285750" lvl="0" indent="-285750" algn="just">
                        <a:lnSpc>
                          <a:spcPts val="113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 panose="020B0604020202020204" pitchFamily="34" charset="0"/>
                        <a:buChar char="•"/>
                        <a:tabLst>
                          <a:tab pos="79375" algn="l"/>
                        </a:tabLst>
                      </a:pPr>
                      <a:r>
                        <a:rPr lang="es-ES" sz="1500" b="0" i="0" u="none" strike="noStrike" spc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Regalarle </a:t>
                      </a:r>
                      <a:r>
                        <a:rPr lang="es-ES" sz="15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algo que </a:t>
                      </a:r>
                      <a:r>
                        <a:rPr lang="es-ES" sz="1500" u="none" strike="noStrike" spc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le </a:t>
                      </a:r>
                      <a:r>
                        <a:rPr lang="es-ES" sz="15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guste</a:t>
                      </a:r>
                      <a:r>
                        <a:rPr lang="es-ES" sz="1500" b="0" i="0" u="none" strike="noStrike" spc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</a:p>
                    <a:p>
                      <a:pPr marL="0" lvl="0" indent="0" algn="just">
                        <a:lnSpc>
                          <a:spcPts val="113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 panose="020B0604020202020204" pitchFamily="34" charset="0"/>
                        <a:buNone/>
                        <a:tabLst>
                          <a:tab pos="79375" algn="l"/>
                        </a:tabLst>
                      </a:pPr>
                      <a:endParaRPr lang="es-CO" sz="1500" u="none" strike="noStrike" spc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50" marR="635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5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Reaccionar ante un/a amigo/a que está hablando mal </a:t>
                      </a:r>
                      <a:r>
                        <a:rPr lang="es-ES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 </a:t>
                      </a:r>
                      <a:r>
                        <a:rPr lang="es-ES" sz="15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 </a:t>
                      </a:r>
                      <a:r>
                        <a:rPr lang="es-ES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lang="es-ES" sz="15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tus espaldas.</a:t>
                      </a:r>
                      <a:endParaRPr lang="es-CO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 algn="just">
                        <a:lnSpc>
                          <a:spcPts val="113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 panose="020B0604020202020204" pitchFamily="34" charset="0"/>
                        <a:buChar char="•"/>
                        <a:tabLst>
                          <a:tab pos="76200" algn="l"/>
                        </a:tabLst>
                      </a:pPr>
                      <a:r>
                        <a:rPr lang="es-ES" sz="1500" b="0" i="0" u="none" strike="noStrike" spc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Que </a:t>
                      </a:r>
                      <a:r>
                        <a:rPr lang="es-ES" sz="15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deje de hablar mal </a:t>
                      </a:r>
                      <a:r>
                        <a:rPr lang="es-ES" sz="1500" b="0" i="0" u="none" strike="noStrike" spc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 ti</a:t>
                      </a:r>
                    </a:p>
                    <a:p>
                      <a:pPr marL="285750" lvl="0" indent="-285750">
                        <a:lnSpc>
                          <a:spcPts val="113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 panose="020B0604020202020204" pitchFamily="34" charset="0"/>
                        <a:buChar char="•"/>
                        <a:tabLst>
                          <a:tab pos="76200" algn="l"/>
                        </a:tabLst>
                      </a:pPr>
                      <a:r>
                        <a:rPr lang="es-ES" sz="1500" b="0" i="0" u="none" strike="noStrike" spc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Que </a:t>
                      </a:r>
                      <a:r>
                        <a:rPr lang="es-ES" sz="15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los otros no crean lo que </a:t>
                      </a:r>
                      <a:r>
                        <a:rPr lang="es-ES" sz="1500" u="none" strike="noStrike" spc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está diciendo</a:t>
                      </a:r>
                      <a:r>
                        <a:rPr lang="es-ES" sz="1500" b="0" i="0" u="none" strike="noStrike" spc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</a:p>
                    <a:p>
                      <a:pPr marL="285750" lvl="0" indent="-285750" algn="just">
                        <a:lnSpc>
                          <a:spcPts val="113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 panose="020B0604020202020204" pitchFamily="34" charset="0"/>
                        <a:buChar char="•"/>
                        <a:tabLst>
                          <a:tab pos="79375" algn="l"/>
                        </a:tabLst>
                      </a:pPr>
                      <a:r>
                        <a:rPr lang="es-ES" sz="1500" b="0" i="0" u="none" strike="noStrike" spc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 </a:t>
                      </a:r>
                      <a:r>
                        <a:rPr lang="es-ES" sz="15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perder </a:t>
                      </a:r>
                      <a:r>
                        <a:rPr lang="es-ES" sz="1500" u="none" strike="noStrike" spc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 </a:t>
                      </a:r>
                      <a:r>
                        <a:rPr lang="es-ES" sz="15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ese/a </a:t>
                      </a:r>
                      <a:r>
                        <a:rPr lang="es-ES" sz="1500" b="0" i="0" u="none" strike="noStrike" spc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amigo/a.</a:t>
                      </a:r>
                    </a:p>
                    <a:p>
                      <a:pPr marL="0" lvl="0" indent="0" algn="just">
                        <a:lnSpc>
                          <a:spcPts val="113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Symbol" panose="05050102010706020507" pitchFamily="18" charset="2"/>
                        <a:buNone/>
                        <a:tabLst>
                          <a:tab pos="79375" algn="l"/>
                        </a:tabLst>
                      </a:pPr>
                      <a:endParaRPr lang="es-CO" sz="1500" u="none" strike="noStrike" spc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350" marR="635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sz="15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Escoger entre las distintas </a:t>
                      </a:r>
                      <a:r>
                        <a:rPr lang="es-ES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cosas </a:t>
                      </a:r>
                      <a:r>
                        <a:rPr lang="es-ES" sz="15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que puedes hacer para pasar la tarde del domingo.</a:t>
                      </a:r>
                      <a:endParaRPr lang="es-CO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 algn="just">
                        <a:lnSpc>
                          <a:spcPts val="1105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 panose="020B0604020202020204" pitchFamily="34" charset="0"/>
                        <a:buChar char="•"/>
                        <a:tabLst>
                          <a:tab pos="79375" algn="l"/>
                        </a:tabLst>
                      </a:pPr>
                      <a:r>
                        <a:rPr lang="es-ES" sz="1500" b="0" i="0" u="none" strike="noStrike" spc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Divertirse.</a:t>
                      </a:r>
                    </a:p>
                    <a:p>
                      <a:pPr marL="285750" lvl="0" indent="-285750" algn="just">
                        <a:lnSpc>
                          <a:spcPts val="1105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 panose="020B0604020202020204" pitchFamily="34" charset="0"/>
                        <a:buChar char="•"/>
                        <a:tabLst>
                          <a:tab pos="79375" algn="l"/>
                        </a:tabLst>
                      </a:pPr>
                      <a:r>
                        <a:rPr lang="es-ES" sz="1500" b="0" i="0" u="none" strike="noStrike" spc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Descansar.</a:t>
                      </a:r>
                    </a:p>
                    <a:p>
                      <a:pPr marL="285750" lvl="0" indent="-285750" algn="just">
                        <a:lnSpc>
                          <a:spcPts val="1105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 panose="020B0604020202020204" pitchFamily="34" charset="0"/>
                        <a:buChar char="•"/>
                        <a:tabLst>
                          <a:tab pos="79375" algn="l"/>
                        </a:tabLst>
                      </a:pPr>
                      <a:r>
                        <a:rPr lang="es-ES" sz="1500" b="0" i="0" u="none" strike="noStrike" spc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Relacionarte</a:t>
                      </a:r>
                      <a:r>
                        <a:rPr lang="es-ES" sz="1500" b="0" i="0" u="none" strike="noStrike" spc="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con otras personas</a:t>
                      </a:r>
                      <a:endParaRPr lang="es-ES" sz="1500" b="0" i="0" u="none" strike="noStrike" spc="0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lvl="0" indent="0" algn="just">
                        <a:lnSpc>
                          <a:spcPts val="1105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Symbol" panose="05050102010706020507" pitchFamily="18" charset="2"/>
                        <a:buNone/>
                        <a:tabLst>
                          <a:tab pos="79375" algn="l"/>
                        </a:tabLst>
                      </a:pPr>
                      <a:endParaRPr lang="es-CO" sz="1500" u="none" strike="noStrike" spc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672213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icrosurco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/>
          </a:solidFill>
          <a:prstDash val="solid"/>
        </a:ln>
        <a:ln w="58420" cap="flat" cmpd="thickThin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27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l"/>
          </a:scene3d>
          <a:sp3d prstMaterial="flat">
            <a:bevelT w="31750" h="63500" prst="riblet"/>
          </a:sp3d>
        </a:effectStyle>
        <a:effectStyle>
          <a:effectLst>
            <a:outerShdw blurRad="50800" dist="38100" dir="27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l"/>
          </a:scene3d>
          <a:sp3d prstMaterial="flat">
            <a:bevelT w="57150" h="1143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1353</TotalTime>
  <Words>687</Words>
  <Application>Microsoft Office PowerPoint</Application>
  <PresentationFormat>Panorámica</PresentationFormat>
  <Paragraphs>66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4" baseType="lpstr">
      <vt:lpstr>Algerian</vt:lpstr>
      <vt:lpstr>Arial</vt:lpstr>
      <vt:lpstr>Calibri</vt:lpstr>
      <vt:lpstr>Symbol</vt:lpstr>
      <vt:lpstr>Trebuchet MS</vt:lpstr>
      <vt:lpstr>Wingdings 3</vt:lpstr>
      <vt:lpstr>Faceta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Computadores para Docentes 11</dc:creator>
  <cp:lastModifiedBy>Rodrigo Alcides Patiño</cp:lastModifiedBy>
  <cp:revision>88</cp:revision>
  <dcterms:created xsi:type="dcterms:W3CDTF">2014-02-10T13:25:25Z</dcterms:created>
  <dcterms:modified xsi:type="dcterms:W3CDTF">2017-06-08T22:49:08Z</dcterms:modified>
</cp:coreProperties>
</file>